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310" r:id="rId4"/>
    <p:sldId id="298" r:id="rId5"/>
    <p:sldId id="294" r:id="rId6"/>
    <p:sldId id="296" r:id="rId7"/>
    <p:sldId id="290" r:id="rId8"/>
    <p:sldId id="292" r:id="rId9"/>
    <p:sldId id="301" r:id="rId10"/>
    <p:sldId id="264" r:id="rId11"/>
    <p:sldId id="284" r:id="rId12"/>
    <p:sldId id="302" r:id="rId13"/>
    <p:sldId id="299" r:id="rId14"/>
    <p:sldId id="303" r:id="rId15"/>
    <p:sldId id="304" r:id="rId16"/>
    <p:sldId id="305" r:id="rId17"/>
    <p:sldId id="306" r:id="rId18"/>
    <p:sldId id="307" r:id="rId19"/>
    <p:sldId id="308" r:id="rId20"/>
    <p:sldId id="293" r:id="rId21"/>
    <p:sldId id="309" r:id="rId22"/>
    <p:sldId id="277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0C-485A-8917-E8B696FCE3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0C-485A-8917-E8B696FCE3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0C-485A-8917-E8B696FCE3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0C-485A-8917-E8B696FCE38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112E9FA-367E-40DE-92DC-7D78C8373229}" type="CATEGORYNAME">
                      <a:rPr lang="en-US"/>
                      <a:pPr/>
                      <a:t>[NÁZOV KATEGÓRIE]</a:t>
                    </a:fld>
                    <a:r>
                      <a:rPr lang="en-US" baseline="0"/>
                      <a:t>
47%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0C-485A-8917-E8B696FCE38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Hárok1!$A$2:$A$5</c:f>
              <c:strCache>
                <c:ptCount val="3"/>
                <c:pt idx="0">
                  <c:v>prišla za ním s prenosnou schránkou </c:v>
                </c:pt>
                <c:pt idx="1">
                  <c:v>pomohol mu niekto iný</c:v>
                </c:pt>
                <c:pt idx="2">
                  <c:v>iné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47</c:v>
                </c:pt>
                <c:pt idx="1">
                  <c:v>36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0C-485A-8917-E8B696FCE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2423301254009915"/>
          <c:y val="0.9092257217847769"/>
          <c:w val="0.74458934820647416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30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394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5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32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61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75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489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534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01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64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00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0235-4561-4BC1-8CF9-999228A974A0}" type="datetimeFigureOut">
              <a:rPr lang="sk-SK" smtClean="0"/>
              <a:t>11. 1. 2023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84A4-226A-4D99-A967-5261D2DAC7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45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isar.sk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76A2AAF8-8E21-48A2-8E04-476CD9B1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778" y="0"/>
            <a:ext cx="5827222" cy="6858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70491B0-2818-40FE-BE19-1E047393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95188" cy="6858000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280416" y="2034086"/>
            <a:ext cx="4895088" cy="399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sk-S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prieskumu architektonickej prístupnosti volebných budov a miestností</a:t>
            </a: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2400" b="1" spc="-150" dirty="0"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</a:pPr>
            <a:endParaRPr lang="sk-SK" sz="2300" b="1" spc="-150" dirty="0"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</a:pPr>
            <a:endParaRPr lang="sk-SK" sz="2300" b="1" spc="-150" dirty="0"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</a:pPr>
            <a:r>
              <a:rPr lang="sk-SK" sz="2300" b="1" spc="-150" dirty="0">
                <a:cs typeface="Arial" panose="020B0604020202020204" pitchFamily="34" charset="0"/>
              </a:rPr>
              <a:t>Tlačová konferencia</a:t>
            </a:r>
          </a:p>
          <a:p>
            <a:pPr>
              <a:lnSpc>
                <a:spcPts val="3800"/>
              </a:lnSpc>
            </a:pPr>
            <a:r>
              <a:rPr lang="sk-SK" sz="2300" b="1" spc="-150" dirty="0">
                <a:cs typeface="Arial" panose="020B0604020202020204" pitchFamily="34" charset="0"/>
              </a:rPr>
              <a:t>11. január 2023</a:t>
            </a:r>
            <a:br>
              <a:rPr lang="sk-SK" sz="3600" b="1" spc="-150" dirty="0">
                <a:cs typeface="Arial" panose="020B0604020202020204" pitchFamily="34" charset="0"/>
              </a:rPr>
            </a:br>
            <a:endParaRPr lang="sk-SK" sz="3600" b="1" spc="-150" dirty="0">
              <a:cs typeface="Arial" panose="020B0604020202020204" pitchFamily="34" charset="0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4195ADFD-FF8D-4165-9487-A06A944C5F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754"/>
            <a:ext cx="3595452" cy="1332958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475217E-4507-47F5-8292-6968D9F432E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78" y="6020243"/>
            <a:ext cx="3705722" cy="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8E5AFB88-FF2D-F134-6884-60A427B2B3CE}"/>
              </a:ext>
            </a:extLst>
          </p:cNvPr>
          <p:cNvSpPr txBox="1"/>
          <p:nvPr/>
        </p:nvSpPr>
        <p:spPr>
          <a:xfrm>
            <a:off x="161926" y="190501"/>
            <a:ext cx="8820150" cy="544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Komentáre respondentov z odpovedí „iné“ (na akom poschodí sa nachádzala volebn</a:t>
            </a:r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 miestnosť)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sk-SK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„Prízemie je aspoň 10 schodov nad úrovňou chodníka. K volebným miestnostiam treba následne prekonať 4 schody alebo sú na poschodí  bez výťahu.“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„Bolo treba vyjsť po niekoľkých schodoch - najskôr do areálu školy, potom do vchodu školy, do ďalšieho priestoru, spolu asi 10 schodov bez bezbariérového prístupu.“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„Zvýšené prízemie (5-8 schodov).“  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(viac odpovedí tohto typu)</a:t>
            </a:r>
          </a:p>
          <a:p>
            <a:pPr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„Do budovy boli síce len dva schody, ale nedá sa tam dostať na elektrickom invalidnom vozíku. Museli sme použiť pre mňa nestabilný invalidný vozík.“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„K miestu volieb - upravená hracia plocha - bolo treba vystúpiť po prudkom nájazde alebo schodoch, a potom zoskočiť po 2 vysokých schodoch.“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„Vstup do budovy bol po schodoch. Potom bolo treba zísť na prízemie znova po schodoch k volebnej miestnosti.“ 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dirty="0"/>
          </a:p>
          <a:p>
            <a:pPr algn="just"/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67085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232777" cy="6858000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682752" y="861932"/>
            <a:ext cx="687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/>
              <a:t> </a:t>
            </a:r>
            <a:endParaRPr lang="en-US" sz="2400" b="1" dirty="0">
              <a:cs typeface="Calibri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5C9FD48-DC27-450C-B18B-C2D1752CE37A}"/>
              </a:ext>
            </a:extLst>
          </p:cNvPr>
          <p:cNvSpPr txBox="1"/>
          <p:nvPr/>
        </p:nvSpPr>
        <p:spPr>
          <a:xfrm>
            <a:off x="4939901" y="3245224"/>
            <a:ext cx="38006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endParaRPr lang="sk-SK" dirty="0">
              <a:cs typeface="Calibri"/>
            </a:endParaRPr>
          </a:p>
          <a:p>
            <a:pPr marL="114300" indent="0">
              <a:buNone/>
            </a:pPr>
            <a:endParaRPr lang="sk-SK" dirty="0">
              <a:cs typeface="Calibri"/>
            </a:endParaRPr>
          </a:p>
          <a:p>
            <a:r>
              <a:rPr lang="sk-SK" sz="2000" b="1" dirty="0">
                <a:cs typeface="Calibri"/>
              </a:rPr>
              <a:t>	</a:t>
            </a:r>
          </a:p>
          <a:p>
            <a:pPr marL="114300" indent="0">
              <a:buNone/>
            </a:pPr>
            <a:endParaRPr lang="sk-SK" dirty="0">
              <a:cs typeface="Calibri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D36A9AD-928D-31C7-E7F3-165D37F8B2C2}"/>
              </a:ext>
            </a:extLst>
          </p:cNvPr>
          <p:cNvSpPr txBox="1"/>
          <p:nvPr/>
        </p:nvSpPr>
        <p:spPr>
          <a:xfrm>
            <a:off x="229508" y="417398"/>
            <a:ext cx="7949184" cy="401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Akým spôsobom bol umožnený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bezbariérový prístup do volebnej miestnosti?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odpovedí spolu:			</a:t>
            </a:r>
            <a:r>
              <a:rPr lang="sk-SK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 </a:t>
            </a:r>
            <a:endParaRPr lang="sk-SK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NÁJAZDOVÁ RAMPA 			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(66%)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SCHODISKOVÁ PLOŠINA 			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(24%)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VÝŤAH 						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(9%)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SCHODOLEZ 					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(2%)</a:t>
            </a:r>
          </a:p>
          <a:p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NÁJAZDOVÁ RAMPA			SCHODISKOVÁ PLOŠINA</a:t>
            </a:r>
            <a:endParaRPr lang="sk-SK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k-SK" dirty="0"/>
          </a:p>
          <a:p>
            <a:endParaRPr lang="sk-SK" b="1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3C0D94A6-EF84-7F42-A05E-8363592F2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01" y="2889227"/>
            <a:ext cx="1990090" cy="26454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0940C0A-0803-3749-3A61-AA7695471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3" y="3815094"/>
            <a:ext cx="2292942" cy="171954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8296C1B-2B72-5EA7-633B-EA6DC1353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799117"/>
            <a:ext cx="2613076" cy="173552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9814543-8383-3445-5A35-4DC81E6FFD2A}"/>
              </a:ext>
            </a:extLst>
          </p:cNvPr>
          <p:cNvSpPr txBox="1"/>
          <p:nvPr/>
        </p:nvSpPr>
        <p:spPr>
          <a:xfrm>
            <a:off x="5943601" y="2595831"/>
            <a:ext cx="1885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/>
              <a:t>SCHODOLEZ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5CB034F-21E4-A768-E938-0F6960B1FB11}"/>
              </a:ext>
            </a:extLst>
          </p:cNvPr>
          <p:cNvSpPr txBox="1"/>
          <p:nvPr/>
        </p:nvSpPr>
        <p:spPr>
          <a:xfrm>
            <a:off x="269282" y="5583396"/>
            <a:ext cx="233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(zdroj: tuke.sk) </a:t>
            </a: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7D17E749-6F2B-4536-70B4-A51DF7BCA6AB}"/>
              </a:ext>
            </a:extLst>
          </p:cNvPr>
          <p:cNvSpPr txBox="1"/>
          <p:nvPr/>
        </p:nvSpPr>
        <p:spPr>
          <a:xfrm>
            <a:off x="2971801" y="5597856"/>
            <a:ext cx="2476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(zdroj: prekonajmespolubariery.sk)</a:t>
            </a:r>
            <a:endParaRPr lang="sk-SK" sz="1200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CB0AB958-EE08-DADC-8B04-5B8A5AE6300C}"/>
              </a:ext>
            </a:extLst>
          </p:cNvPr>
          <p:cNvSpPr txBox="1"/>
          <p:nvPr/>
        </p:nvSpPr>
        <p:spPr>
          <a:xfrm>
            <a:off x="5943601" y="5653835"/>
            <a:ext cx="18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(zdroj: sabtechnology.cz)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406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805356" y="1417055"/>
            <a:ext cx="687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/>
              <a:t> </a:t>
            </a:r>
            <a:endParaRPr lang="en-US" sz="2400" b="1" dirty="0">
              <a:cs typeface="Calibri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5C9FD48-DC27-450C-B18B-C2D1752CE37A}"/>
              </a:ext>
            </a:extLst>
          </p:cNvPr>
          <p:cNvSpPr txBox="1"/>
          <p:nvPr/>
        </p:nvSpPr>
        <p:spPr>
          <a:xfrm>
            <a:off x="4939901" y="3245224"/>
            <a:ext cx="38006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endParaRPr lang="sk-SK" dirty="0">
              <a:cs typeface="Calibri"/>
            </a:endParaRPr>
          </a:p>
          <a:p>
            <a:pPr marL="114300" indent="0">
              <a:buNone/>
            </a:pPr>
            <a:endParaRPr lang="sk-SK" dirty="0">
              <a:cs typeface="Calibri"/>
            </a:endParaRPr>
          </a:p>
          <a:p>
            <a:r>
              <a:rPr lang="sk-SK" sz="2000" b="1" dirty="0">
                <a:cs typeface="Calibri"/>
              </a:rPr>
              <a:t>	</a:t>
            </a:r>
          </a:p>
          <a:p>
            <a:pPr marL="114300" indent="0">
              <a:buNone/>
            </a:pPr>
            <a:endParaRPr lang="sk-SK" dirty="0">
              <a:cs typeface="Calibri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660BB86-646D-B182-017A-32531E3A85AB}"/>
              </a:ext>
            </a:extLst>
          </p:cNvPr>
          <p:cNvSpPr txBox="1"/>
          <p:nvPr/>
        </p:nvSpPr>
        <p:spPr>
          <a:xfrm>
            <a:off x="408432" y="548640"/>
            <a:ext cx="5321808" cy="243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 interiér volebnej miestnosti bezbariérový?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odpovedí spolu: 		</a:t>
            </a:r>
            <a:r>
              <a:rPr lang="sk-SK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344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ÁNO: 	</a:t>
            </a:r>
            <a:r>
              <a:rPr lang="sk-SK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sk-SK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206 (60%)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NIE: </a:t>
            </a:r>
            <a:r>
              <a:rPr lang="sk-SK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sk-SK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 (31%)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ČIASTOČNE:</a:t>
            </a:r>
            <a:r>
              <a:rPr lang="sk-S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	</a:t>
            </a:r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(9%)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EBC172B-F241-3EDC-52D8-5317275489DB}"/>
              </a:ext>
            </a:extLst>
          </p:cNvPr>
          <p:cNvSpPr txBox="1"/>
          <p:nvPr/>
        </p:nvSpPr>
        <p:spPr>
          <a:xfrm>
            <a:off x="82029" y="-73253"/>
            <a:ext cx="9715744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EE9CE6D-0F8E-33C5-CF4A-8D26DE1CB5D4}"/>
              </a:ext>
            </a:extLst>
          </p:cNvPr>
          <p:cNvSpPr txBox="1"/>
          <p:nvPr/>
        </p:nvSpPr>
        <p:spPr>
          <a:xfrm>
            <a:off x="238125" y="3624291"/>
            <a:ext cx="8705850" cy="26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Komentáre respondentov z odpovedí „čiastočne“:</a:t>
            </a: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„Človeku na vozíku museli na požiadanie vytvoriť viac priestoru, aby sa dostal k volebnej schránke.“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„Vysoké prahy dverí do volebnej miestnosti - viac ako 15 cm.“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„Trieda je veľmi malá, problém bol v nej chodiť aj s barlami, vozičkár sa vôbec nezmestil.“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„Úzke dvere do miestnosti.“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BC22B9A-877B-7061-490A-796E6704C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6" y="1058671"/>
            <a:ext cx="4591295" cy="2370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27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586281" y="1391393"/>
            <a:ext cx="687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/>
              <a:t> </a:t>
            </a:r>
            <a:endParaRPr lang="en-US" sz="2400" b="1" dirty="0">
              <a:cs typeface="Calibri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5C9FD48-DC27-450C-B18B-C2D1752CE37A}"/>
              </a:ext>
            </a:extLst>
          </p:cNvPr>
          <p:cNvSpPr txBox="1"/>
          <p:nvPr/>
        </p:nvSpPr>
        <p:spPr>
          <a:xfrm>
            <a:off x="4939901" y="3245224"/>
            <a:ext cx="38006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endParaRPr lang="sk-SK" dirty="0">
              <a:cs typeface="Calibri"/>
            </a:endParaRPr>
          </a:p>
          <a:p>
            <a:pPr marL="114300" indent="0">
              <a:buNone/>
            </a:pPr>
            <a:endParaRPr lang="sk-SK" dirty="0">
              <a:cs typeface="Calibri"/>
            </a:endParaRPr>
          </a:p>
          <a:p>
            <a:r>
              <a:rPr lang="sk-SK" sz="2000" b="1" dirty="0">
                <a:cs typeface="Calibri"/>
              </a:rPr>
              <a:t>	</a:t>
            </a:r>
          </a:p>
          <a:p>
            <a:pPr marL="114300" indent="0">
              <a:buNone/>
            </a:pPr>
            <a:endParaRPr lang="sk-SK" dirty="0">
              <a:cs typeface="Calibri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D36A9AD-928D-31C7-E7F3-165D37F8B2C2}"/>
              </a:ext>
            </a:extLst>
          </p:cNvPr>
          <p:cNvSpPr txBox="1"/>
          <p:nvPr/>
        </p:nvSpPr>
        <p:spPr>
          <a:xfrm>
            <a:off x="488745" y="2856964"/>
            <a:ext cx="794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660BB86-646D-B182-017A-32531E3A85AB}"/>
              </a:ext>
            </a:extLst>
          </p:cNvPr>
          <p:cNvSpPr txBox="1"/>
          <p:nvPr/>
        </p:nvSpPr>
        <p:spPr>
          <a:xfrm>
            <a:off x="408432" y="548640"/>
            <a:ext cx="5321808" cy="84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EBC172B-F241-3EDC-52D8-5317275489DB}"/>
              </a:ext>
            </a:extLst>
          </p:cNvPr>
          <p:cNvSpPr txBox="1"/>
          <p:nvPr/>
        </p:nvSpPr>
        <p:spPr>
          <a:xfrm>
            <a:off x="403412" y="419100"/>
            <a:ext cx="8251844" cy="6269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 HOVORIA PRÁVNE PREDPISY?</a:t>
            </a:r>
          </a:p>
          <a:p>
            <a:pPr algn="just"/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Podľa vyhlášky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Ministerstva životného prostredia SR č. 532/2002 Z. z.,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rístup </a:t>
            </a: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o.i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do stavby v časti určenej na užívanie verejnosťou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musí byť zabezpečený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najmenej jedným vstupom na úrovni komunikácie pre chodcov bez vyrovnávacích stupňov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pri novostavbe musí byť takto riešený hlavný vstup (od roku 2002).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ODPORÚČANIA KOMISÁRKY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vyberať na voľby najmä také budovy, ktoré majú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bezbariérový prístup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ideálne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vstupom na úrovni okolitého chodníka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v prípade bariérových vstupov zabezpečiť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nájazdové rampy;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chodiskové plošiny </a:t>
            </a:r>
            <a:r>
              <a:rPr lang="sk-SK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sú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univerzálnym riešením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pretože neriešia bezbariérový prístup pre všetkých –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kočíky, ľudí s barlami a pod; často sú zamknuté alebo nefunkčné, chýba alebo nefunguje zvonček;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myslieť aj na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spôsob otvárania dverí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cez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človek s obmedzenou schopnosťou pohybu vedel prejsť bez pomoci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prípade budov, kde niektoré miestnosti majú bezbariérový prístup a iné nie, vybrať na voľby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miestnosti s bezbariérovým prístupom;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870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247650" y="459444"/>
            <a:ext cx="8572499" cy="315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abezpečiť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bezbariérovosť na všetkých schodiskách a úrovniach vnútri budovy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(„</a:t>
            </a: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prvých schodoch bola nájazdová rampa, na druhých schodoch však už nebolo nič.“);</a:t>
            </a:r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yberať také volebné miestnosti, ktorých </a:t>
            </a: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interiér nemá bariéry 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(nie v športovej hale, kúpalisku alebo zimnom štadióne), s </a:t>
            </a: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dostatočným priestorom na pohyb 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 s barlami a invalidným vozíkom;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vyberať také miestnosti, kde sú </a:t>
            </a: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dostatočne široké dvere 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aspoň 90 cm;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odstrániť bariérové prahy dverí 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či už úplne alebo umiestnením vyrovnávacej prechodovej lišt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y.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2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232777" cy="735023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401955" y="491339"/>
            <a:ext cx="6286500" cy="392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okrsková volebná komisia umožnila voliť voličovi s obmedzenou schopnosťou pohybu? 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odpovedí spolu:						</a:t>
            </a:r>
            <a:r>
              <a:rPr lang="sk-SK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</a:t>
            </a:r>
            <a:endParaRPr lang="sk-SK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PRIŠLA ZA NÍM S PRENOSNOU SCHRÁNKOU: 	</a:t>
            </a:r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 (47%)</a:t>
            </a:r>
            <a:endParaRPr lang="sk-SK" sz="1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POMOHOL MU NIEKTO INÝ: 					36  (36%)</a:t>
            </a:r>
            <a:endParaRPr lang="sk-SK" sz="18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INÉ: 										18 (18%)</a:t>
            </a:r>
            <a:endParaRPr lang="sk-SK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 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515A918-7737-2B71-CC71-8CC3E63AF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422581"/>
              </p:ext>
            </p:extLst>
          </p:nvPr>
        </p:nvGraphicFramePr>
        <p:xfrm>
          <a:off x="247649" y="3068562"/>
          <a:ext cx="6791325" cy="35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632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232777" cy="735023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171451" y="285750"/>
            <a:ext cx="7151370" cy="689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Komentáre respondentov z odpovedí „iné“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„Pomoc chcel ponúknuť člen komisie, ale nedalo sa, bol by ma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musel zložiť na rukách....“ (športová hala)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„Ak bol volič na vozíku sám, nikde nebola informácia, ako má postupovať, prípadne telefonický kontakt.“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„Nebola žiadna informácia, žiaden zverejnený kontakt pri vstupe do budovy o možnosti pomoci. Ak išiel človek sám, bol odkázaný na sprostredkovanie pomoci okoloidúcimi.“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„Neviem ako ŤZP, ale matke s kočíkom pomáhali schody zvládnuť čakajúci voliči.“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76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232777" cy="735023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123826" y="0"/>
            <a:ext cx="8648700" cy="7503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HODNOTENIE KOMISÁRKY</a:t>
            </a:r>
          </a:p>
          <a:p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riešenie, keď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 okrskovej volebnej komisie príde za voličom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budovu alebo pod schody, je „z núdze cnosť,“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nepovažujeme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za dôstojný spôsob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vykonania volebného práva ani za zaručenie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tajnosti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 vyše tretine prípadov imobilným voličom </a:t>
            </a: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pomohol niekto iný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takýchto 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prípadoch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 len o dobrú vôľu a ochotu iných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ktorú sa však nemôžeme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spoliehať, dokonca v prípade športovej haly to ani nebolo v silách človeka;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tí, ktorí prišli voliť sami, nemali k dispozícii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žiadnu informáciu, ako postupovať alebo ako  si privolať na pomoc člena okrskovej volebnej komisie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ázalo sa, že s prekonávaním bariér majú problém aj iní ľudia,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nielen osoby so zdravotným postihnutím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 napr.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 rodičia s kočíkmi</a:t>
            </a: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ďalší.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ODPORÚČANIE KOMISÁRKY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vyčleniť dobrovoľníka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alebo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brigádnika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ktorý by bol k dispozícii osobám s obmedzenou schopnosťou pohybu</a:t>
            </a: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27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20174" cy="6858000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123826" y="0"/>
            <a:ext cx="8648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just"/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POROVNÁVACIA TABUĽKA BEZBARIÉROVOSTI </a:t>
            </a:r>
          </a:p>
          <a:p>
            <a:pPr marL="114300" algn="just"/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PODĽA JEDNOTLIVÝCH OTÁZOK</a:t>
            </a: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 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5013CC02-9EE7-3C92-F6CC-E562C8447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89191"/>
              </p:ext>
            </p:extLst>
          </p:nvPr>
        </p:nvGraphicFramePr>
        <p:xfrm>
          <a:off x="505968" y="1578864"/>
          <a:ext cx="6742175" cy="2741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463">
                  <a:extLst>
                    <a:ext uri="{9D8B030D-6E8A-4147-A177-3AD203B41FA5}">
                      <a16:colId xmlns:a16="http://schemas.microsoft.com/office/drawing/2014/main" val="573168520"/>
                    </a:ext>
                  </a:extLst>
                </a:gridCol>
                <a:gridCol w="1465624">
                  <a:extLst>
                    <a:ext uri="{9D8B030D-6E8A-4147-A177-3AD203B41FA5}">
                      <a16:colId xmlns:a16="http://schemas.microsoft.com/office/drawing/2014/main" val="1238404696"/>
                    </a:ext>
                  </a:extLst>
                </a:gridCol>
                <a:gridCol w="1442094">
                  <a:extLst>
                    <a:ext uri="{9D8B030D-6E8A-4147-A177-3AD203B41FA5}">
                      <a16:colId xmlns:a16="http://schemas.microsoft.com/office/drawing/2014/main" val="639101721"/>
                    </a:ext>
                  </a:extLst>
                </a:gridCol>
                <a:gridCol w="1138497">
                  <a:extLst>
                    <a:ext uri="{9D8B030D-6E8A-4147-A177-3AD203B41FA5}">
                      <a16:colId xmlns:a16="http://schemas.microsoft.com/office/drawing/2014/main" val="793005172"/>
                    </a:ext>
                  </a:extLst>
                </a:gridCol>
                <a:gridCol w="1138497">
                  <a:extLst>
                    <a:ext uri="{9D8B030D-6E8A-4147-A177-3AD203B41FA5}">
                      <a16:colId xmlns:a16="http://schemas.microsoft.com/office/drawing/2014/main" val="602914741"/>
                    </a:ext>
                  </a:extLst>
                </a:gridCol>
              </a:tblGrid>
              <a:tr h="354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áno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čiastočne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áno + čiastočne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nie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825785"/>
                  </a:ext>
                </a:extLst>
              </a:tr>
              <a:tr h="535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Parkovacie miesto pre ŤZP (242 odpovedí)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30%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-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69%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885501"/>
                  </a:ext>
                </a:extLst>
              </a:tr>
              <a:tr h="7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Bezbariérový prístup do budovy (344 odpovedí)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33%</a:t>
                      </a:r>
                      <a:endParaRPr lang="sk-SK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6%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39%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61%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278845"/>
                  </a:ext>
                </a:extLst>
              </a:tr>
              <a:tr h="898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Bezbariérový interiér volebnej miestnosti (344 odpovedí)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60%</a:t>
                      </a:r>
                      <a:endParaRPr lang="sk-SK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9%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69%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31%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2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66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48"/>
            <a:ext cx="9020174" cy="685954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123826" y="0"/>
            <a:ext cx="8648700" cy="427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POROVNANIE S PRIESKUMOM Z R.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Počas parlamentných volieb 29.2.2020 uskutočnil ÚKOZP prieskum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podmienok realizácie volebného práva osôb so zdravotným postihnutím,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to formou osobného pozorovania priebehu volieb zamestnancami ÚKOZP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50 vybraných volebných miestnostiach.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14300" algn="just"/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 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D9A939D8-B9B1-E394-D7E0-26F31920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33905"/>
              </p:ext>
            </p:extLst>
          </p:nvPr>
        </p:nvGraphicFramePr>
        <p:xfrm>
          <a:off x="487679" y="3299460"/>
          <a:ext cx="7473697" cy="2741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861">
                  <a:extLst>
                    <a:ext uri="{9D8B030D-6E8A-4147-A177-3AD203B41FA5}">
                      <a16:colId xmlns:a16="http://schemas.microsoft.com/office/drawing/2014/main" val="71314321"/>
                    </a:ext>
                  </a:extLst>
                </a:gridCol>
                <a:gridCol w="2120157">
                  <a:extLst>
                    <a:ext uri="{9D8B030D-6E8A-4147-A177-3AD203B41FA5}">
                      <a16:colId xmlns:a16="http://schemas.microsoft.com/office/drawing/2014/main" val="1723327899"/>
                    </a:ext>
                  </a:extLst>
                </a:gridCol>
                <a:gridCol w="2384679">
                  <a:extLst>
                    <a:ext uri="{9D8B030D-6E8A-4147-A177-3AD203B41FA5}">
                      <a16:colId xmlns:a16="http://schemas.microsoft.com/office/drawing/2014/main" val="3559218439"/>
                    </a:ext>
                  </a:extLst>
                </a:gridCol>
              </a:tblGrid>
              <a:tr h="224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2020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2022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265510"/>
                  </a:ext>
                </a:extLst>
              </a:tr>
              <a:tr h="9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Vyhradené parkovacie miesto pre ŤZP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44% (z celkového počtu 50 odpovedí)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30% (z celkového počtu 242 odpovedí)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599609"/>
                  </a:ext>
                </a:extLst>
              </a:tr>
              <a:tr h="800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Bezbariérový prístup do budovy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46% (z celkového počtu 50 odpovedí)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33%  (z celkového počtu 344 odpovedí)</a:t>
                      </a:r>
                      <a:endParaRPr lang="sk-SK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(39% áno + čiastočne)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674460"/>
                  </a:ext>
                </a:extLst>
              </a:tr>
              <a:tr h="800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>
                          <a:effectLst/>
                        </a:rPr>
                        <a:t>Bezbariérový interiér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74% (z celkového počtu 50 odpovedí)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60%  (z celkového počtu 344 odpovedí)</a:t>
                      </a:r>
                      <a:endParaRPr lang="sk-SK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dirty="0">
                          <a:effectLst/>
                        </a:rPr>
                        <a:t>(69% áno + čiastočne)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3360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DE84D02-58BC-1D64-45F0-66D0C6C47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2708473"/>
            <a:ext cx="10172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POROVNÁVACIA TABUĽKA: PRIESKUMY 2020 a 2022</a:t>
            </a:r>
            <a:endParaRPr kumimoji="0" lang="sk-SK" altLang="sk-SK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262128" y="533400"/>
            <a:ext cx="87416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i="0" dirty="0">
                <a:solidFill>
                  <a:srgbClr val="16161D"/>
                </a:solidFill>
                <a:effectLst/>
              </a:rPr>
              <a:t>Prieskum realizoval ÚKOZP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počas volieb do orgánov samosprávy obcí a volieb do orgánov samosprávnych krajov 29.10.2022 až do 6.11.2022 (vrátane) na stránke</a:t>
            </a:r>
            <a:r>
              <a:rPr lang="sk-SK" i="0" dirty="0">
                <a:solidFill>
                  <a:srgbClr val="16161D"/>
                </a:solidFill>
                <a:effectLst/>
              </a:rPr>
              <a:t> </a:t>
            </a:r>
            <a:r>
              <a:rPr lang="sk-SK" i="0" dirty="0">
                <a:solidFill>
                  <a:srgbClr val="16161D"/>
                </a:solidFill>
                <a:effectLst/>
                <a:hlinkClick r:id="rId2"/>
              </a:rPr>
              <a:t>www.komisar.sk</a:t>
            </a:r>
            <a:r>
              <a:rPr lang="sk-SK" i="0" dirty="0">
                <a:solidFill>
                  <a:srgbClr val="16161D"/>
                </a:solidFill>
                <a:effectLst/>
              </a:rPr>
              <a:t>.</a:t>
            </a:r>
          </a:p>
          <a:p>
            <a:pPr algn="l"/>
            <a:endParaRPr lang="sk-SK" dirty="0">
              <a:solidFill>
                <a:srgbClr val="16161D"/>
              </a:solidFill>
            </a:endParaRPr>
          </a:p>
          <a:p>
            <a:pPr algn="l"/>
            <a:r>
              <a:rPr lang="sk-SK" dirty="0">
                <a:solidFill>
                  <a:srgbClr val="16161D"/>
                </a:solidFill>
              </a:rPr>
              <a:t>Vyplniť dotazník mohol anonymne ktokoľvek, nielen občania so zdravotným postihnutím.</a:t>
            </a:r>
            <a:endParaRPr lang="sk-SK" i="0" dirty="0">
              <a:solidFill>
                <a:srgbClr val="16161D"/>
              </a:solidFill>
              <a:effectLst/>
            </a:endParaRPr>
          </a:p>
          <a:p>
            <a:pPr algn="l"/>
            <a:endParaRPr lang="sk-SK" sz="2000" b="1" i="0" dirty="0">
              <a:solidFill>
                <a:srgbClr val="16161D"/>
              </a:solidFill>
              <a:effectLst/>
            </a:endParaRPr>
          </a:p>
          <a:p>
            <a:pPr algn="l"/>
            <a:r>
              <a:rPr lang="sk-SK" sz="2000" b="1" dirty="0">
                <a:solidFill>
                  <a:srgbClr val="16161D"/>
                </a:solidFill>
              </a:rPr>
              <a:t>Zisťovali sme:</a:t>
            </a:r>
          </a:p>
          <a:p>
            <a:pPr algn="l"/>
            <a:endParaRPr lang="sk-SK" dirty="0">
              <a:solidFill>
                <a:srgbClr val="16161D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sk-SK" dirty="0">
                <a:solidFill>
                  <a:srgbClr val="16161D"/>
                </a:solidFill>
              </a:rPr>
              <a:t>dostupnosť vyhradených </a:t>
            </a:r>
            <a:r>
              <a:rPr lang="sk-SK" b="1" dirty="0">
                <a:solidFill>
                  <a:srgbClr val="16161D"/>
                </a:solidFill>
              </a:rPr>
              <a:t>parkovacích miest </a:t>
            </a:r>
            <a:r>
              <a:rPr lang="sk-SK" dirty="0">
                <a:solidFill>
                  <a:srgbClr val="16161D"/>
                </a:solidFill>
              </a:rPr>
              <a:t>pre osoby s ŤZP</a:t>
            </a:r>
          </a:p>
          <a:p>
            <a:pPr marL="285750" indent="-285750" algn="l">
              <a:buFontTx/>
              <a:buChar char="-"/>
            </a:pPr>
            <a:r>
              <a:rPr lang="sk-SK" dirty="0">
                <a:solidFill>
                  <a:srgbClr val="16161D"/>
                </a:solidFill>
              </a:rPr>
              <a:t>stav bezbariérovosti </a:t>
            </a:r>
            <a:r>
              <a:rPr lang="sk-SK" b="1" dirty="0">
                <a:solidFill>
                  <a:srgbClr val="16161D"/>
                </a:solidFill>
              </a:rPr>
              <a:t>vstupov do volebných budov a miestností </a:t>
            </a:r>
          </a:p>
          <a:p>
            <a:pPr marL="285750" indent="-285750" algn="l">
              <a:buFontTx/>
              <a:buChar char="-"/>
            </a:pPr>
            <a:r>
              <a:rPr lang="sk-SK" b="1" dirty="0">
                <a:solidFill>
                  <a:srgbClr val="16161D"/>
                </a:solidFill>
              </a:rPr>
              <a:t>spôsob zabezpečenia </a:t>
            </a:r>
            <a:r>
              <a:rPr lang="sk-SK" dirty="0">
                <a:solidFill>
                  <a:srgbClr val="16161D"/>
                </a:solidFill>
              </a:rPr>
              <a:t>bezbariérovosti </a:t>
            </a:r>
          </a:p>
          <a:p>
            <a:pPr marL="285750" indent="-285750" algn="l">
              <a:buFontTx/>
              <a:buChar char="-"/>
            </a:pPr>
            <a:r>
              <a:rPr lang="sk-SK" dirty="0">
                <a:solidFill>
                  <a:srgbClr val="16161D"/>
                </a:solidFill>
              </a:rPr>
              <a:t>na akých </a:t>
            </a:r>
            <a:r>
              <a:rPr lang="sk-SK" b="1" dirty="0">
                <a:solidFill>
                  <a:srgbClr val="16161D"/>
                </a:solidFill>
              </a:rPr>
              <a:t>poschodiach</a:t>
            </a:r>
            <a:r>
              <a:rPr lang="sk-SK" dirty="0">
                <a:solidFill>
                  <a:srgbClr val="16161D"/>
                </a:solidFill>
              </a:rPr>
              <a:t> sa nachádzali volebné miestnosti</a:t>
            </a:r>
          </a:p>
          <a:p>
            <a:pPr marL="285750" indent="-285750" algn="l">
              <a:buFontTx/>
              <a:buChar char="-"/>
            </a:pPr>
            <a:r>
              <a:rPr lang="sk-SK" dirty="0">
                <a:solidFill>
                  <a:srgbClr val="16161D"/>
                </a:solidFill>
              </a:rPr>
              <a:t>stav bezbariérovosti </a:t>
            </a:r>
            <a:r>
              <a:rPr lang="sk-SK" b="1" dirty="0">
                <a:solidFill>
                  <a:srgbClr val="16161D"/>
                </a:solidFill>
              </a:rPr>
              <a:t>samotných interiérov </a:t>
            </a:r>
            <a:r>
              <a:rPr lang="sk-SK" dirty="0">
                <a:solidFill>
                  <a:srgbClr val="16161D"/>
                </a:solidFill>
              </a:rPr>
              <a:t>volebných miestností</a:t>
            </a:r>
          </a:p>
          <a:p>
            <a:pPr marL="285750" indent="-285750" algn="l">
              <a:buFontTx/>
              <a:buChar char="-"/>
            </a:pPr>
            <a:r>
              <a:rPr lang="sk-SK" b="1" dirty="0">
                <a:solidFill>
                  <a:srgbClr val="16161D"/>
                </a:solidFill>
              </a:rPr>
              <a:t>zabezpečenie pomoci</a:t>
            </a:r>
            <a:r>
              <a:rPr lang="sk-SK" dirty="0">
                <a:solidFill>
                  <a:srgbClr val="16161D"/>
                </a:solidFill>
              </a:rPr>
              <a:t> voličom s ŤZP zo strany okrskových volebných komisií</a:t>
            </a:r>
          </a:p>
          <a:p>
            <a:pPr marL="285750" indent="-285750" algn="l">
              <a:buFontTx/>
              <a:buChar char="-"/>
            </a:pPr>
            <a:r>
              <a:rPr lang="sk-SK" b="1" dirty="0">
                <a:solidFill>
                  <a:srgbClr val="16161D"/>
                </a:solidFill>
              </a:rPr>
              <a:t>ďalšie postrehy a skúsenosti </a:t>
            </a:r>
            <a:r>
              <a:rPr lang="sk-SK" dirty="0">
                <a:solidFill>
                  <a:srgbClr val="16161D"/>
                </a:solidFill>
              </a:rPr>
              <a:t>občanov</a:t>
            </a:r>
          </a:p>
          <a:p>
            <a:pPr algn="l"/>
            <a:endParaRPr lang="sk-SK" dirty="0">
              <a:solidFill>
                <a:srgbClr val="16161D"/>
              </a:solidFill>
            </a:endParaRPr>
          </a:p>
          <a:p>
            <a:pPr marL="285750" indent="-285750" algn="l">
              <a:buFontTx/>
              <a:buChar char="-"/>
            </a:pPr>
            <a:endParaRPr lang="sk-SK" b="1" i="0" dirty="0">
              <a:solidFill>
                <a:srgbClr val="16161D"/>
              </a:solidFill>
              <a:effectLst/>
            </a:endParaRPr>
          </a:p>
          <a:p>
            <a:endParaRPr lang="sk-SK" dirty="0"/>
          </a:p>
          <a:p>
            <a:pPr marL="114300" indent="0">
              <a:buNone/>
            </a:pPr>
            <a:endParaRPr lang="sk-SK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00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232777" cy="735023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525780" y="701040"/>
            <a:ext cx="5958840" cy="465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Hodnotenie celkového stavu bezbariérovosti v porovnaní s predchádzajúcimi voľbami zo strany respondentov: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odpovedí spolu: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	</a:t>
            </a:r>
            <a:r>
              <a:rPr lang="sk-SK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„Nezmenilo sa to.“ 							263 (81%) </a:t>
            </a:r>
            <a:endParaRPr lang="sk-SK" sz="18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„Zlepšilo sa to, bariéry sa odstránili.“ 			41 (13%) </a:t>
            </a:r>
            <a:endParaRPr lang="sk-SK" sz="18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„Zhoršilo sa to, pribudli bariéry.“ 				 19 (6%) </a:t>
            </a:r>
            <a:endParaRPr lang="sk-SK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E1E9AE8-29EA-BE70-1BE7-DF2131355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5" y="4298925"/>
            <a:ext cx="2179320" cy="219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54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123826" y="0"/>
            <a:ext cx="86487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just"/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 </a:t>
            </a:r>
          </a:p>
          <a:p>
            <a:pPr marL="114300" indent="0" algn="just">
              <a:buNone/>
            </a:pPr>
            <a:r>
              <a:rPr lang="sk-SK" sz="2000" b="1" dirty="0">
                <a:cs typeface="Calibri"/>
              </a:rPr>
              <a:t>ČO S VÝSLEDKAMI PRIESKUMU?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64562D3-B117-D3A9-5284-823E31A5BE6D}"/>
              </a:ext>
            </a:extLst>
          </p:cNvPr>
          <p:cNvSpPr txBox="1"/>
          <p:nvPr/>
        </p:nvSpPr>
        <p:spPr>
          <a:xfrm>
            <a:off x="289560" y="1569660"/>
            <a:ext cx="6995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0" i="0" dirty="0">
                <a:effectLst/>
              </a:rPr>
              <a:t>Oboznámime s nimi:</a:t>
            </a:r>
          </a:p>
          <a:p>
            <a:endParaRPr lang="sk-SK" b="0" i="0" dirty="0">
              <a:effectLst/>
            </a:endParaRPr>
          </a:p>
          <a:p>
            <a:r>
              <a:rPr lang="sk-SK" b="1" i="0" dirty="0">
                <a:effectLst/>
              </a:rPr>
              <a:t>	Ministerstvo vnútra SR</a:t>
            </a:r>
          </a:p>
          <a:p>
            <a:r>
              <a:rPr lang="sk-SK" b="1" dirty="0"/>
              <a:t>	Zd</a:t>
            </a:r>
            <a:r>
              <a:rPr lang="sk-SK" b="1" i="0" dirty="0">
                <a:effectLst/>
              </a:rPr>
              <a:t>ruženie miest a obcí Slovenska</a:t>
            </a:r>
          </a:p>
          <a:p>
            <a:r>
              <a:rPr lang="sk-SK" b="1" i="0" dirty="0">
                <a:effectLst/>
              </a:rPr>
              <a:t>	Úniu miest Slovenska</a:t>
            </a:r>
          </a:p>
          <a:p>
            <a:r>
              <a:rPr lang="sk-SK" b="1" dirty="0"/>
              <a:t>	samosprávne kraje</a:t>
            </a:r>
            <a:endParaRPr lang="sk-SK" b="1" i="0" dirty="0">
              <a:effectLst/>
            </a:endParaRPr>
          </a:p>
          <a:p>
            <a:pPr marL="285750" indent="-285750">
              <a:buFontTx/>
              <a:buChar char="-"/>
            </a:pPr>
            <a:endParaRPr lang="sk-SK" b="0" i="0" dirty="0">
              <a:effectLst/>
            </a:endParaRPr>
          </a:p>
          <a:p>
            <a:r>
              <a:rPr lang="sk-SK" dirty="0"/>
              <a:t>Chceli by sme s nimi prerokovať </a:t>
            </a:r>
            <a:r>
              <a:rPr lang="sk-SK" b="0" i="0" dirty="0">
                <a:effectLst/>
              </a:rPr>
              <a:t>zistenia a navrhnúť možnosti zlepšenia nielen </a:t>
            </a:r>
            <a:r>
              <a:rPr lang="sk-SK" b="1" i="0" dirty="0">
                <a:effectLst/>
              </a:rPr>
              <a:t>pri výbere volebných miestností</a:t>
            </a:r>
            <a:r>
              <a:rPr lang="sk-SK" b="0" i="0" dirty="0">
                <a:effectLst/>
              </a:rPr>
              <a:t>, ale aj </a:t>
            </a:r>
            <a:r>
              <a:rPr lang="sk-SK" b="1" i="0" dirty="0">
                <a:effectLst/>
              </a:rPr>
              <a:t>celkového manažmentu realizácie volebného práva počas konania volieb</a:t>
            </a:r>
            <a:r>
              <a:rPr lang="sk-SK" b="0" i="0" dirty="0">
                <a:effectLst/>
              </a:rPr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349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76A2AAF8-8E21-48A2-8E04-476CD9B1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778" y="0"/>
            <a:ext cx="5827222" cy="6858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70491B0-2818-40FE-BE19-1E047393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95188" cy="6858000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709873" y="2346215"/>
            <a:ext cx="3930521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sk-SK" sz="4000" dirty="0">
              <a:solidFill>
                <a:srgbClr val="031227"/>
              </a:solidFill>
              <a:cs typeface="Calibri"/>
            </a:endParaRPr>
          </a:p>
          <a:p>
            <a:endParaRPr lang="sk-SK" sz="4000" b="1" dirty="0">
              <a:cs typeface="Calibri"/>
            </a:endParaRPr>
          </a:p>
          <a:p>
            <a:r>
              <a:rPr lang="sk-SK" sz="4000" b="1" dirty="0">
                <a:cs typeface="Calibri"/>
              </a:rPr>
              <a:t>ĎAKUJEM ZA POZORNOSŤ</a:t>
            </a:r>
            <a:br>
              <a:rPr lang="sk-SK" sz="4000" b="1" dirty="0">
                <a:cs typeface="Calibri"/>
              </a:rPr>
            </a:br>
            <a:endParaRPr lang="sk-SK" sz="4000" b="1" dirty="0">
              <a:cs typeface="Calibri"/>
            </a:endParaRPr>
          </a:p>
          <a:p>
            <a:pPr>
              <a:lnSpc>
                <a:spcPts val="3800"/>
              </a:lnSpc>
            </a:pPr>
            <a:endParaRPr lang="sk-SK" sz="4000" dirty="0">
              <a:cs typeface="Arial" panose="020B0604020202020204" pitchFamily="34" charset="0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4195ADFD-FF8D-4165-9487-A06A944C5F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0" y="206154"/>
            <a:ext cx="3595452" cy="1332958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475217E-4507-47F5-8292-6968D9F432E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78" y="5833516"/>
            <a:ext cx="3705722" cy="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1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218243" y="449580"/>
            <a:ext cx="7767517" cy="197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16161D"/>
                </a:solidFill>
              </a:rPr>
              <a:t>Počet vyplnených dotazníkov: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344</a:t>
            </a:r>
          </a:p>
          <a:p>
            <a:endParaRPr lang="sk-SK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Zastúpenie respondentov podľa krajov:</a:t>
            </a:r>
          </a:p>
          <a:p>
            <a:pPr marL="285750" indent="-285750" algn="l">
              <a:buFontTx/>
              <a:buChar char="-"/>
            </a:pPr>
            <a:endParaRPr lang="sk-SK" b="1" i="0" dirty="0">
              <a:solidFill>
                <a:srgbClr val="16161D"/>
              </a:solidFill>
              <a:effectLst/>
            </a:endParaRPr>
          </a:p>
          <a:p>
            <a:endParaRPr lang="sk-SK" dirty="0"/>
          </a:p>
          <a:p>
            <a:pPr marL="114300" indent="0">
              <a:buNone/>
            </a:pPr>
            <a:endParaRPr lang="sk-SK" sz="2000" dirty="0">
              <a:cs typeface="Calibri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A52914C-6540-09C2-9DD6-61E5FB19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6" y="1775460"/>
            <a:ext cx="8646985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201168" y="457200"/>
            <a:ext cx="634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just"/>
            <a:endParaRPr lang="sk-SK" dirty="0"/>
          </a:p>
          <a:p>
            <a:endParaRPr lang="sk-SK" dirty="0"/>
          </a:p>
          <a:p>
            <a:pPr marL="114300" indent="0">
              <a:buNone/>
            </a:pPr>
            <a:endParaRPr lang="sk-SK" sz="2000" dirty="0">
              <a:cs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F11568F-91DC-56F5-3452-657689C69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" y="51678"/>
            <a:ext cx="8351520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volebných budov - počet odpovedí spolu: 	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Základné školy: 		</a:t>
            </a:r>
            <a:r>
              <a:rPr kumimoji="0" lang="sk-SK" alt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158 (46%)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Domy kultúry:  				</a:t>
            </a:r>
            <a:r>
              <a:rPr lang="sk-SK" alt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Stredné školy / gymnáziá: 			</a:t>
            </a:r>
            <a:r>
              <a:rPr lang="sk-SK" alt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(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Mestský / miestny / obecný úrad:	 	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(13%)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Kluby dôchodcov (8), materská škola (2), centrum voľného času (2), ZUŠ (1), knižnica (1): spolu </a:t>
            </a:r>
            <a:r>
              <a:rPr lang="sk-SK" altLang="sk-SK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(4</a:t>
            </a:r>
            <a:r>
              <a:rPr kumimoji="0" lang="sk-SK" altLang="sk-S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Odpovede „iné“:  t</a:t>
            </a:r>
            <a:r>
              <a:rPr kumimoji="0" lang="sk-SK" altLang="sk-SK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uristická ubytovňa (1), športová hala (1), zimný štadión (1), univerzita/vysoká škola (2), inšpektorát práce (1), hotel (1), kúpalisko - spoločenská miestnosť (1), neuvedené (7): spolu </a:t>
            </a:r>
            <a:r>
              <a:rPr kumimoji="0" lang="sk-SK" altLang="sk-S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(4%) </a:t>
            </a:r>
            <a:endParaRPr kumimoji="0" lang="sk-SK" altLang="sk-SK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Obrázok 2">
            <a:extLst>
              <a:ext uri="{FF2B5EF4-FFF2-40B4-BE49-F238E27FC236}">
                <a16:creationId xmlns:a16="http://schemas.microsoft.com/office/drawing/2014/main" id="{7D77C12E-380A-2CFD-3718-F0BEE8CF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7" y="3345038"/>
            <a:ext cx="8234185" cy="32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CF4C36-5794-EC9D-560C-EBBA6C944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488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759"/>
            <a:ext cx="9232777" cy="7171992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268224" y="106645"/>
            <a:ext cx="6723888" cy="461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Bolo pred budovou vyhradené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aspoň jedno parkovacie miesto pre osoby s ŤZP?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odpovedí spolu: 			</a:t>
            </a:r>
            <a:r>
              <a:rPr lang="sk-SK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ÁNO: 						75 (31%)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NIE: 							167 (69%)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algn="just"/>
            <a:endParaRPr lang="sk-SK" dirty="0"/>
          </a:p>
          <a:p>
            <a:pPr marL="114300" indent="0" algn="just">
              <a:buNone/>
            </a:pPr>
            <a:endParaRPr lang="sk-SK" sz="2000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B1CC324-2043-1DC2-BEB2-44B7C253809C}"/>
              </a:ext>
            </a:extLst>
          </p:cNvPr>
          <p:cNvSpPr txBox="1"/>
          <p:nvPr/>
        </p:nvSpPr>
        <p:spPr>
          <a:xfrm>
            <a:off x="268224" y="2552700"/>
            <a:ext cx="8037575" cy="433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HODNOTENIE KOMISÁRKY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Považujeme to za nedostatočné. Podľa vyhlášky Ministerstva životného prostredia SR č. 532/2002 Z. z., ktorá stanovuje podrobnosti o všeobecných technických požiadavkách na stavby užívané osobami s obmedzenou schopnosťou pohybu a orientácie (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na všetky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budovy určené na užívanie verejnosťou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na vyznačenej odstavnej a parkovacej ploche pre osobné motorové vozidlá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musia byť vyhradené 4% stojísk,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najmenej však jedno stojisko pre vozidlo osoby s obmedzenou schopnosťou pohybu a orientácie a musí byť umiestnené najbližšie k vchodu do príslušnej stavby.</a:t>
            </a:r>
            <a:r>
              <a:rPr lang="sk-S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ODPORÚČANIE KOMISÁRKY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Zabezpečiť súlad s vyhláškou; volebné budovy vyberať aj s ohľadom na možnosti parkovania pre držiteľov parkovacích preukazov ŤZP.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96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458152" y="76200"/>
            <a:ext cx="8462963" cy="568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 do budovy umožnený bezbariérový vstup? </a:t>
            </a:r>
          </a:p>
          <a:p>
            <a:pPr algn="just"/>
            <a:r>
              <a:rPr lang="sk-SK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 sa volič s obmedzenou mobilitou do budovy bez pomoci?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odpovedí spolu: 	</a:t>
            </a:r>
            <a:r>
              <a:rPr lang="sk-SK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ÁNO: 				115 (33%)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NIE: 					208 (60%)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ČIASTOČNE: 			21 (6%)</a:t>
            </a:r>
          </a:p>
          <a:p>
            <a:pPr algn="just"/>
            <a:endParaRPr lang="sk-SK" sz="2000" b="1" dirty="0"/>
          </a:p>
          <a:p>
            <a:pPr marL="285750" indent="-285750" algn="just">
              <a:buFontTx/>
              <a:buChar char="-"/>
            </a:pPr>
            <a:endParaRPr lang="sk-SK" sz="1800" dirty="0"/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algn="just"/>
            <a:endParaRPr lang="sk-SK" dirty="0"/>
          </a:p>
          <a:p>
            <a:pPr marL="114300" indent="0" algn="just">
              <a:buNone/>
            </a:pPr>
            <a:endParaRPr lang="sk-SK" sz="2000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  <a:p>
            <a:pPr marL="114300" indent="0" algn="just">
              <a:buNone/>
            </a:pPr>
            <a:endParaRPr lang="sk-SK" sz="2000" b="1" dirty="0">
              <a:cs typeface="Calibri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D53E792-1180-321F-49ED-4BE5AC4C1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16" y="3152775"/>
            <a:ext cx="5719584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31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579120" y="484094"/>
            <a:ext cx="8307704" cy="2199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Bezbariérový vstup do budovy podľa jednotlivých typov budov: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Základné školy: </a:t>
            </a:r>
            <a:r>
              <a:rPr lang="sk-SK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158 odpovedí, z toho 		ÁNO: 49 (31%) 	NIE: 101 (64%) 	ČIASTOČNE: 8 (5%)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Kultúrne centrum: </a:t>
            </a:r>
            <a:r>
              <a:rPr lang="sk-SK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odpovedí, z toho 		ÁNO 30 (47%) 	NIE: 30 (47%) 	ČIASTOČNE: 4 (6%)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Mestský/obecný úrad </a:t>
            </a:r>
            <a:r>
              <a:rPr lang="sk-SK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</a:t>
            </a:r>
            <a:r>
              <a:rPr lang="sk-SK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</a:t>
            </a:r>
            <a:r>
              <a:rPr lang="sk-SK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z toho 		ÁNO: 16 (36%) 	NIE: 25 (56%) 	ČIASTOČNE: 4 (9%)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Stredná škola/gymnázium: </a:t>
            </a:r>
            <a:r>
              <a:rPr lang="sk-SK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</a:t>
            </a:r>
            <a:r>
              <a:rPr lang="sk-SK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</a:t>
            </a:r>
            <a:r>
              <a:rPr lang="sk-SK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, z toho 	ÁNO:</a:t>
            </a:r>
            <a:r>
              <a:rPr lang="sk-SK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(21%) 	NIE: 36 (75%)	ČIASTOČNE: 2 (4%)</a:t>
            </a:r>
          </a:p>
          <a:p>
            <a:pPr marL="114300" indent="0">
              <a:buNone/>
            </a:pPr>
            <a:endParaRPr lang="sk-SK" dirty="0">
              <a:cs typeface="Calibri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221CCEC-1C75-3E25-2D6D-7316B8E7D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" y="2451038"/>
            <a:ext cx="7271383" cy="3763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29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612"/>
            <a:ext cx="9232777" cy="7424466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09A8F50-3F7D-4D8F-B8B4-E6CB7E353AEB}"/>
              </a:ext>
            </a:extLst>
          </p:cNvPr>
          <p:cNvSpPr txBox="1"/>
          <p:nvPr/>
        </p:nvSpPr>
        <p:spPr>
          <a:xfrm>
            <a:off x="295835" y="381001"/>
            <a:ext cx="13991665" cy="178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Komentáre respondentov z odpovedí „čiastočne“ </a:t>
            </a:r>
          </a:p>
          <a:p>
            <a:pPr algn="just"/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(zabezpečenie bezbari</a:t>
            </a:r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érového vstupu do budovy)</a:t>
            </a:r>
            <a:endParaRPr lang="sk-SK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eboli tam síce schody, ale cez dvere by sa volič odkázaný na invalidný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vozík sám nedostal. Musela tam byť nejaká osoba, ktorá mu otvorila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.“</a:t>
            </a:r>
            <a:endParaRPr lang="sk-SK" sz="2000" dirty="0">
              <a:cs typeface="Calibri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CB96B8E-7D39-7903-DAD4-BAAC39904EAD}"/>
              </a:ext>
            </a:extLst>
          </p:cNvPr>
          <p:cNvSpPr txBox="1"/>
          <p:nvPr/>
        </p:nvSpPr>
        <p:spPr>
          <a:xfrm>
            <a:off x="295837" y="2289040"/>
            <a:ext cx="7842324" cy="305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„Volebná miestnosť bola v menšej sále kultúrneho domu, pred jej vstupom nie je žiadny bezbariérový prístup. Ten je len pred vchodom do veľkej sály v kultúrnom dome.“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„Pred vchodom boli 3 schody. Ja s kočíkom a manžel s barlami sme to zvládli bez pomoci, ale človek na vozíku by to asi nezvládol.“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„Na prvých schodoch bola nájazdová rampa, na druhých schodoch však už nebolo nič.“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„Pri vstupe do kultúrneho domu sú umiestnené strmé koľajnice, to sa nedá považovať za bezbariérový vstup pre osoby s ŤZP.“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35E9F1E-A771-4972-B210-DAB02229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"/>
            <a:ext cx="9144000" cy="685954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8685384-458C-4DFC-88D4-97B40E9C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89" y="-774"/>
            <a:ext cx="9232777" cy="742446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049B892-EAC0-41D0-AB72-B4DB518567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79" y="5806883"/>
            <a:ext cx="3705722" cy="48759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594F4EF7-35D1-943D-137E-EB3214AC20D8}"/>
              </a:ext>
            </a:extLst>
          </p:cNvPr>
          <p:cNvSpPr txBox="1"/>
          <p:nvPr/>
        </p:nvSpPr>
        <p:spPr>
          <a:xfrm>
            <a:off x="134112" y="652272"/>
            <a:ext cx="6480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dirty="0"/>
          </a:p>
          <a:p>
            <a:pPr marL="342900" indent="-342900">
              <a:buAutoNum type="arabicPeriod"/>
            </a:pPr>
            <a:endParaRPr lang="sk-SK" sz="1800" dirty="0"/>
          </a:p>
          <a:p>
            <a:endParaRPr lang="sk-SK" dirty="0"/>
          </a:p>
          <a:p>
            <a:endParaRPr lang="sk-SK" sz="1800" dirty="0"/>
          </a:p>
          <a:p>
            <a:endParaRPr lang="sk-SK" dirty="0"/>
          </a:p>
          <a:p>
            <a:endParaRPr lang="sk-SK" sz="2000" b="1" dirty="0"/>
          </a:p>
          <a:p>
            <a:endParaRPr lang="sk-SK" sz="2000" b="1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748EB1F-DDE3-A258-796D-3AB9FABF2AF2}"/>
              </a:ext>
            </a:extLst>
          </p:cNvPr>
          <p:cNvSpPr txBox="1"/>
          <p:nvPr/>
        </p:nvSpPr>
        <p:spPr>
          <a:xfrm>
            <a:off x="437581" y="493196"/>
            <a:ext cx="8234172" cy="630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sk-SK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Poschodia, na ktorých sa nachádzali volebné miestnosti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odpovedí spolu:					 		</a:t>
            </a:r>
            <a:r>
              <a:rPr lang="sk-SK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PRÍZEMÍ: 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r>
              <a:rPr lang="sk-SK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164 (48%)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PRVOM NADZEMNOM PODLAŽÍ: 				140 (41%)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DRUHOM A VYŠŠOM NADZEMNOM PODLAŽÍ: 	30 (9%)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INÉ: 											9 (3%)</a:t>
            </a:r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sz="1800" dirty="0"/>
          </a:p>
          <a:p>
            <a:pPr algn="just"/>
            <a:endParaRPr lang="sk-SK" dirty="0"/>
          </a:p>
          <a:p>
            <a:pPr marL="342900" indent="-342900">
              <a:buAutoNum type="arabicPeriod"/>
            </a:pPr>
            <a:endParaRPr lang="sk-SK" sz="1800" dirty="0"/>
          </a:p>
          <a:p>
            <a:endParaRPr lang="sk-SK" dirty="0"/>
          </a:p>
          <a:p>
            <a:endParaRPr lang="sk-SK" sz="1800" dirty="0"/>
          </a:p>
          <a:p>
            <a:endParaRPr lang="sk-SK" dirty="0"/>
          </a:p>
          <a:p>
            <a:endParaRPr lang="sk-SK" sz="2000" b="1" dirty="0"/>
          </a:p>
          <a:p>
            <a:endParaRPr lang="sk-SK" sz="20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77F7611-4453-D98C-CBC2-902D34E06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4" y="3576402"/>
            <a:ext cx="5760720" cy="3070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85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</TotalTime>
  <Words>2081</Words>
  <Application>Microsoft Office PowerPoint</Application>
  <PresentationFormat>Prezentácia na obrazovke (4:3)</PresentationFormat>
  <Paragraphs>291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Filip Račický</dc:creator>
  <cp:lastModifiedBy>Mr. Martin Kiapeš</cp:lastModifiedBy>
  <cp:revision>98</cp:revision>
  <cp:lastPrinted>2019-01-31T07:13:51Z</cp:lastPrinted>
  <dcterms:created xsi:type="dcterms:W3CDTF">2019-01-30T14:00:06Z</dcterms:created>
  <dcterms:modified xsi:type="dcterms:W3CDTF">2023-01-11T11:23:56Z</dcterms:modified>
</cp:coreProperties>
</file>